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4"/>
  </p:notes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21" r:id="rId33"/>
  </p:sldIdLst>
  <p:sldSz cx="100584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49"/>
    <p:restoredTop sz="94685"/>
  </p:normalViewPr>
  <p:slideViewPr>
    <p:cSldViewPr snapToGrid="0" snapToObjects="1">
      <p:cViewPr varScale="1">
        <p:scale>
          <a:sx n="93" d="100"/>
          <a:sy n="93" d="100"/>
        </p:scale>
        <p:origin x="23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71A371-D2F9-4072-82DE-89AA351E8E58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4788" y="1162050"/>
            <a:ext cx="40608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20B07B-4442-4151-BEF3-E5E1337F25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365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20B07B-4442-4151-BEF3-E5E1337F25F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215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20B07B-4442-4151-BEF3-E5E1337F25F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73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20B07B-4442-4151-BEF3-E5E1337F25F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91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20B07B-4442-4151-BEF3-E5E1337F25F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176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2"/>
            <a:ext cx="8549640" cy="2705946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13" indent="0" algn="ctr">
              <a:buNone/>
              <a:defRPr sz="2200"/>
            </a:lvl2pPr>
            <a:lvl3pPr marL="1005826" indent="0" algn="ctr">
              <a:buNone/>
              <a:defRPr sz="1980"/>
            </a:lvl3pPr>
            <a:lvl4pPr marL="1508739" indent="0" algn="ctr">
              <a:buNone/>
              <a:defRPr sz="1760"/>
            </a:lvl4pPr>
            <a:lvl5pPr marL="2011653" indent="0" algn="ctr">
              <a:buNone/>
              <a:defRPr sz="1760"/>
            </a:lvl5pPr>
            <a:lvl6pPr marL="2514566" indent="0" algn="ctr">
              <a:buNone/>
              <a:defRPr sz="1760"/>
            </a:lvl6pPr>
            <a:lvl7pPr marL="3017479" indent="0" algn="ctr">
              <a:buNone/>
              <a:defRPr sz="1760"/>
            </a:lvl7pPr>
            <a:lvl8pPr marL="3520392" indent="0" algn="ctr">
              <a:buNone/>
              <a:defRPr sz="1760"/>
            </a:lvl8pPr>
            <a:lvl9pPr marL="4023305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99C5-240E-934B-A468-D92D366D4E53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442F-6928-4940-AF47-46B80B1F0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72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99C5-240E-934B-A468-D92D366D4E53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442F-6928-4940-AF47-46B80B1F0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9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6" y="413809"/>
            <a:ext cx="6380797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99C5-240E-934B-A468-D92D366D4E53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442F-6928-4940-AF47-46B80B1F0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6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99C5-240E-934B-A468-D92D366D4E53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442F-6928-4940-AF47-46B80B1F0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9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8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8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1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26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39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53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566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479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392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05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99C5-240E-934B-A468-D92D366D4E53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442F-6928-4940-AF47-46B80B1F0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2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6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6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99C5-240E-934B-A468-D92D366D4E53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442F-6928-4940-AF47-46B80B1F0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1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6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7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13" indent="0">
              <a:buNone/>
              <a:defRPr sz="2200" b="1"/>
            </a:lvl2pPr>
            <a:lvl3pPr marL="1005826" indent="0">
              <a:buNone/>
              <a:defRPr sz="1980" b="1"/>
            </a:lvl3pPr>
            <a:lvl4pPr marL="1508739" indent="0">
              <a:buNone/>
              <a:defRPr sz="1760" b="1"/>
            </a:lvl4pPr>
            <a:lvl5pPr marL="2011653" indent="0">
              <a:buNone/>
              <a:defRPr sz="1760" b="1"/>
            </a:lvl5pPr>
            <a:lvl6pPr marL="2514566" indent="0">
              <a:buNone/>
              <a:defRPr sz="1760" b="1"/>
            </a:lvl6pPr>
            <a:lvl7pPr marL="3017479" indent="0">
              <a:buNone/>
              <a:defRPr sz="1760" b="1"/>
            </a:lvl7pPr>
            <a:lvl8pPr marL="3520392" indent="0">
              <a:buNone/>
              <a:defRPr sz="1760" b="1"/>
            </a:lvl8pPr>
            <a:lvl9pPr marL="4023305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7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13" indent="0">
              <a:buNone/>
              <a:defRPr sz="2200" b="1"/>
            </a:lvl2pPr>
            <a:lvl3pPr marL="1005826" indent="0">
              <a:buNone/>
              <a:defRPr sz="1980" b="1"/>
            </a:lvl3pPr>
            <a:lvl4pPr marL="1508739" indent="0">
              <a:buNone/>
              <a:defRPr sz="1760" b="1"/>
            </a:lvl4pPr>
            <a:lvl5pPr marL="2011653" indent="0">
              <a:buNone/>
              <a:defRPr sz="1760" b="1"/>
            </a:lvl5pPr>
            <a:lvl6pPr marL="2514566" indent="0">
              <a:buNone/>
              <a:defRPr sz="1760" b="1"/>
            </a:lvl6pPr>
            <a:lvl7pPr marL="3017479" indent="0">
              <a:buNone/>
              <a:defRPr sz="1760" b="1"/>
            </a:lvl7pPr>
            <a:lvl8pPr marL="3520392" indent="0">
              <a:buNone/>
              <a:defRPr sz="1760" b="1"/>
            </a:lvl8pPr>
            <a:lvl9pPr marL="4023305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99C5-240E-934B-A468-D92D366D4E53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442F-6928-4940-AF47-46B80B1F0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90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99C5-240E-934B-A468-D92D366D4E53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442F-6928-4940-AF47-46B80B1F0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98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99C5-240E-934B-A468-D92D366D4E53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442F-6928-4940-AF47-46B80B1F0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4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6" y="518160"/>
            <a:ext cx="3244095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29" y="1119084"/>
            <a:ext cx="5092066" cy="5523441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6" y="2331720"/>
            <a:ext cx="3244095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13" indent="0">
              <a:buNone/>
              <a:defRPr sz="1540"/>
            </a:lvl2pPr>
            <a:lvl3pPr marL="1005826" indent="0">
              <a:buNone/>
              <a:defRPr sz="1320"/>
            </a:lvl3pPr>
            <a:lvl4pPr marL="1508739" indent="0">
              <a:buNone/>
              <a:defRPr sz="1100"/>
            </a:lvl4pPr>
            <a:lvl5pPr marL="2011653" indent="0">
              <a:buNone/>
              <a:defRPr sz="1100"/>
            </a:lvl5pPr>
            <a:lvl6pPr marL="2514566" indent="0">
              <a:buNone/>
              <a:defRPr sz="1100"/>
            </a:lvl6pPr>
            <a:lvl7pPr marL="3017479" indent="0">
              <a:buNone/>
              <a:defRPr sz="1100"/>
            </a:lvl7pPr>
            <a:lvl8pPr marL="3520392" indent="0">
              <a:buNone/>
              <a:defRPr sz="1100"/>
            </a:lvl8pPr>
            <a:lvl9pPr marL="4023305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99C5-240E-934B-A468-D92D366D4E53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442F-6928-4940-AF47-46B80B1F0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38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6" y="518160"/>
            <a:ext cx="3244095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29" y="1119084"/>
            <a:ext cx="5092066" cy="5523441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13" indent="0">
              <a:buNone/>
              <a:defRPr sz="3080"/>
            </a:lvl2pPr>
            <a:lvl3pPr marL="1005826" indent="0">
              <a:buNone/>
              <a:defRPr sz="2640"/>
            </a:lvl3pPr>
            <a:lvl4pPr marL="1508739" indent="0">
              <a:buNone/>
              <a:defRPr sz="2200"/>
            </a:lvl4pPr>
            <a:lvl5pPr marL="2011653" indent="0">
              <a:buNone/>
              <a:defRPr sz="2200"/>
            </a:lvl5pPr>
            <a:lvl6pPr marL="2514566" indent="0">
              <a:buNone/>
              <a:defRPr sz="2200"/>
            </a:lvl6pPr>
            <a:lvl7pPr marL="3017479" indent="0">
              <a:buNone/>
              <a:defRPr sz="2200"/>
            </a:lvl7pPr>
            <a:lvl8pPr marL="3520392" indent="0">
              <a:buNone/>
              <a:defRPr sz="2200"/>
            </a:lvl8pPr>
            <a:lvl9pPr marL="4023305" indent="0">
              <a:buNone/>
              <a:defRPr sz="22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6" y="2331720"/>
            <a:ext cx="3244095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13" indent="0">
              <a:buNone/>
              <a:defRPr sz="1540"/>
            </a:lvl2pPr>
            <a:lvl3pPr marL="1005826" indent="0">
              <a:buNone/>
              <a:defRPr sz="1320"/>
            </a:lvl3pPr>
            <a:lvl4pPr marL="1508739" indent="0">
              <a:buNone/>
              <a:defRPr sz="1100"/>
            </a:lvl4pPr>
            <a:lvl5pPr marL="2011653" indent="0">
              <a:buNone/>
              <a:defRPr sz="1100"/>
            </a:lvl5pPr>
            <a:lvl6pPr marL="2514566" indent="0">
              <a:buNone/>
              <a:defRPr sz="1100"/>
            </a:lvl6pPr>
            <a:lvl7pPr marL="3017479" indent="0">
              <a:buNone/>
              <a:defRPr sz="1100"/>
            </a:lvl7pPr>
            <a:lvl8pPr marL="3520392" indent="0">
              <a:buNone/>
              <a:defRPr sz="1100"/>
            </a:lvl8pPr>
            <a:lvl9pPr marL="4023305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99C5-240E-934B-A468-D92D366D4E53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442F-6928-4940-AF47-46B80B1F0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3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6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6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6" y="7203865"/>
            <a:ext cx="226314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A99C5-240E-934B-A468-D92D366D4E53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6" y="7203865"/>
            <a:ext cx="339471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6" y="7203865"/>
            <a:ext cx="226314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442F-6928-4940-AF47-46B80B1F0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5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26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7" indent="-251457" algn="l" defTabSz="1005826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70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83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96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09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22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35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49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62" indent="-251457" algn="l" defTabSz="1005826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13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26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39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53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6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79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92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05" algn="l" defTabSz="1005826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726580"/>
              </p:ext>
            </p:extLst>
          </p:nvPr>
        </p:nvGraphicFramePr>
        <p:xfrm>
          <a:off x="169333" y="143933"/>
          <a:ext cx="2218267" cy="702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A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Short Vowels &amp; Syllables VC/CV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666688"/>
              </p:ext>
            </p:extLst>
          </p:nvPr>
        </p:nvGraphicFramePr>
        <p:xfrm>
          <a:off x="2675263" y="143933"/>
          <a:ext cx="2218267" cy="702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A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Short Vowels &amp; Syllables VC/CV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91066"/>
              </p:ext>
            </p:extLst>
          </p:nvPr>
        </p:nvGraphicFramePr>
        <p:xfrm>
          <a:off x="5164260" y="143933"/>
          <a:ext cx="2218267" cy="702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A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Short Vowels &amp; Syllables VC/CV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225967"/>
              </p:ext>
            </p:extLst>
          </p:nvPr>
        </p:nvGraphicFramePr>
        <p:xfrm>
          <a:off x="7661925" y="143933"/>
          <a:ext cx="2218267" cy="702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A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Short Vowels &amp; Syllables VC/CV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172013"/>
              </p:ext>
            </p:extLst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482785"/>
              </p:ext>
            </p:extLst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625242"/>
              </p:ext>
            </p:extLst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358851"/>
              </p:ext>
            </p:extLst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881467"/>
              </p:ext>
            </p:extLst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388566"/>
              </p:ext>
            </p:extLst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420578"/>
              </p:ext>
            </p:extLst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731487"/>
              </p:ext>
            </p:extLst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788253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basket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summer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happen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lesson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winter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subject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napkin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puppet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sister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magnet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suggest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dentist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supper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traffic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lumber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12159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basket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summer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happen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lesson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winter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subject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napkin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puppet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sister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magnet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suggest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dentist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supper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traffic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lumber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300619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basket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summer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happen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lesson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winter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subject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napkin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puppet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sister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magnet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suggest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dentist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supper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traffic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lumber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740703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basket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summer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happen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lesson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winter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subject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napkin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puppet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sister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magnet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suggest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dentist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supper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traffic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lumber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710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071147"/>
              </p:ext>
            </p:extLst>
          </p:nvPr>
        </p:nvGraphicFramePr>
        <p:xfrm>
          <a:off x="16933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A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Consonant Blends</a:t>
                      </a:r>
                      <a:endParaRPr lang="en-US" sz="18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773453"/>
              </p:ext>
            </p:extLst>
          </p:nvPr>
        </p:nvGraphicFramePr>
        <p:xfrm>
          <a:off x="267526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Consonant Blends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376063"/>
              </p:ext>
            </p:extLst>
          </p:nvPr>
        </p:nvGraphicFramePr>
        <p:xfrm>
          <a:off x="5164260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Consonant Blends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229042"/>
              </p:ext>
            </p:extLst>
          </p:nvPr>
        </p:nvGraphicFramePr>
        <p:xfrm>
          <a:off x="7661925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Consonant Blends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974441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blast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claim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clasp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risk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scrap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scream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split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splurge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square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squeak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squeeze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street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strength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strike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trust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717014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blast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claim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clasp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risk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scrap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scream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split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splurge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square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squeak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squeeze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street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strength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strike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trust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703207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blast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claim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clasp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risk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scrap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scream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split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splurge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square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squeak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squeeze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street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strength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strike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trust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570166"/>
              </p:ext>
            </p:extLst>
          </p:nvPr>
        </p:nvGraphicFramePr>
        <p:xfrm>
          <a:off x="7768610" y="2232660"/>
          <a:ext cx="1987560" cy="5539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blast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claim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clasp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risk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scrap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scream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split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splurge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square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squeak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squeeze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street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strength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strike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trust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  <a:p>
                      <a:pPr marL="0" indent="0" algn="ctr">
                        <a:buNone/>
                      </a:pPr>
                      <a:endParaRPr lang="en-US" sz="20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785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109724"/>
              </p:ext>
            </p:extLst>
          </p:nvPr>
        </p:nvGraphicFramePr>
        <p:xfrm>
          <a:off x="16933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A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Consonant Digraphs</a:t>
                      </a:r>
                      <a:endParaRPr lang="en-US" sz="18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920823"/>
              </p:ext>
            </p:extLst>
          </p:nvPr>
        </p:nvGraphicFramePr>
        <p:xfrm>
          <a:off x="267526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Consonant Digraphs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735782"/>
              </p:ext>
            </p:extLst>
          </p:nvPr>
        </p:nvGraphicFramePr>
        <p:xfrm>
          <a:off x="5164260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Consonant Digraphs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100678"/>
              </p:ext>
            </p:extLst>
          </p:nvPr>
        </p:nvGraphicFramePr>
        <p:xfrm>
          <a:off x="7661925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Consonant Digraphs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918632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alphabet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athlete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catch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chapter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English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flash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nephew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pitcher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shiny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shrink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shout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thanks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trophy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watch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whether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96415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alphabet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athlete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catch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chapter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English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flash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nephew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pitcher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shiny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shrink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shout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thanks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trophy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watch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whether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053429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alphabet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athlete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catch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chapter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English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flash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nephew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pitcher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shiny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shrink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shout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thanks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trophy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watch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whether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361460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alphabet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athlete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catch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chapter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English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flash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nephew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pitcher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shiny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shrink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shout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thanks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trophy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watch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whether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326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430553"/>
              </p:ext>
            </p:extLst>
          </p:nvPr>
        </p:nvGraphicFramePr>
        <p:xfrm>
          <a:off x="16933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A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Contractions</a:t>
                      </a:r>
                      <a:endParaRPr lang="en-US" sz="18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8059"/>
              </p:ext>
            </p:extLst>
          </p:nvPr>
        </p:nvGraphicFramePr>
        <p:xfrm>
          <a:off x="267526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Contractions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115924"/>
              </p:ext>
            </p:extLst>
          </p:nvPr>
        </p:nvGraphicFramePr>
        <p:xfrm>
          <a:off x="5164260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Contractions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103105"/>
              </p:ext>
            </p:extLst>
          </p:nvPr>
        </p:nvGraphicFramePr>
        <p:xfrm>
          <a:off x="7661925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Contractions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349123"/>
              </p:ext>
            </p:extLst>
          </p:nvPr>
        </p:nvGraphicFramePr>
        <p:xfrm>
          <a:off x="292124" y="2166913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can’t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didn’t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hasn’t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haven’t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he’d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I’d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let’s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she’d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should’ve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they’ll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wasn’t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we’d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when’s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won’t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you’ll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320608"/>
              </p:ext>
            </p:extLst>
          </p:nvPr>
        </p:nvGraphicFramePr>
        <p:xfrm>
          <a:off x="2790616" y="2187884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can’t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didn’t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hasn’t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haven’t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he’d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I’d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let’s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she’d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should’ve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they’ll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wasn’t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we’d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when’s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won’t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you’ll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607873"/>
              </p:ext>
            </p:extLst>
          </p:nvPr>
        </p:nvGraphicFramePr>
        <p:xfrm>
          <a:off x="5279613" y="2166913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can’t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didn’t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hasn’t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haven’t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he’d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I’d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let’s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she’d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should’ve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they’ll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wasn’t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we’d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when’s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won’t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you’ll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910301"/>
              </p:ext>
            </p:extLst>
          </p:nvPr>
        </p:nvGraphicFramePr>
        <p:xfrm>
          <a:off x="7778716" y="2162396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can’t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didn’t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hasn’t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haven’t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he’d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I’d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let’s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she’d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should’ve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they’ll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wasn’t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we’d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when’s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won’t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you’ll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613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166175"/>
              </p:ext>
            </p:extLst>
          </p:nvPr>
        </p:nvGraphicFramePr>
        <p:xfrm>
          <a:off x="169333" y="143933"/>
          <a:ext cx="221826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B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Prefixes: -un, re-, mis-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dis-, non-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25485"/>
              </p:ext>
            </p:extLst>
          </p:nvPr>
        </p:nvGraphicFramePr>
        <p:xfrm>
          <a:off x="2675263" y="143933"/>
          <a:ext cx="221826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Prefixes: -un, re-, mis-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dis-, non-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133703"/>
              </p:ext>
            </p:extLst>
          </p:nvPr>
        </p:nvGraphicFramePr>
        <p:xfrm>
          <a:off x="5164260" y="143933"/>
          <a:ext cx="2218267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Prefixes: -un, re-, mis-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dis-, non-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583866"/>
              </p:ext>
            </p:extLst>
          </p:nvPr>
        </p:nvGraphicFramePr>
        <p:xfrm>
          <a:off x="7661925" y="143933"/>
          <a:ext cx="2218267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Prefixes: -un, re-, mis-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dis-, non-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854458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disagree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disappear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dishonest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dislike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mislead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misspell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mistake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react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recall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replace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replay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unhappy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unknown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unload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unroll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182684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disagree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disappear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dishonest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dislike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mislead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misspell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mistake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react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recall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replace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replay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unhappy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unknown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unload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unroll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224798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disagree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disappear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dishonest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dislike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mislead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misspell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mistake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react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recall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replace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replay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unhappy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unknown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unload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unroll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140059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disagree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disappear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dishonest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dislike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mislead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misspell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mistake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react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recall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replace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replay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unhappy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unknown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unload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unroll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054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105189"/>
              </p:ext>
            </p:extLst>
          </p:nvPr>
        </p:nvGraphicFramePr>
        <p:xfrm>
          <a:off x="16933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B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Spellings: /j/, /s/, &amp; /k/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190517"/>
              </p:ext>
            </p:extLst>
          </p:nvPr>
        </p:nvGraphicFramePr>
        <p:xfrm>
          <a:off x="267526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Spellings: /j/, /s/, &amp; /k/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423695"/>
              </p:ext>
            </p:extLst>
          </p:nvPr>
        </p:nvGraphicFramePr>
        <p:xfrm>
          <a:off x="5164260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Spellings: /j/, /s/, &amp; /k/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221961"/>
              </p:ext>
            </p:extLst>
          </p:nvPr>
        </p:nvGraphicFramePr>
        <p:xfrm>
          <a:off x="7661925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Spellings: /j/, /s/, &amp; /k/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757335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budge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change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choice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clock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crack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edge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faces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gems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jacket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judge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kitten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large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page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pocket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ridge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282897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budge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change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choice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clock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crack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edge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faces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gems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jacket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judge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kitten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large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page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pocket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ridge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383441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budge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change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choice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clock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crack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edge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faces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gems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jacket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judge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kitten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large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page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pocket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ridge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605742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budge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change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choice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clock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crack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edge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faces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gems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jacket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judge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kitten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large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page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pocket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ridge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053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261915"/>
              </p:ext>
            </p:extLst>
          </p:nvPr>
        </p:nvGraphicFramePr>
        <p:xfrm>
          <a:off x="169333" y="143933"/>
          <a:ext cx="221826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B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11 - 15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Suffixes: -ly, -ful, -ness,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-less, -able, -ible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553248"/>
              </p:ext>
            </p:extLst>
          </p:nvPr>
        </p:nvGraphicFramePr>
        <p:xfrm>
          <a:off x="2675263" y="143933"/>
          <a:ext cx="221826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11 - 15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Suffixes: -ly, -ful, -ness,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-less, -able, -ible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927771"/>
              </p:ext>
            </p:extLst>
          </p:nvPr>
        </p:nvGraphicFramePr>
        <p:xfrm>
          <a:off x="5164260" y="143933"/>
          <a:ext cx="2218267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11 - 15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Suffixes: -ly, -ful, -ness,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-less, -able, -ible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734482"/>
              </p:ext>
            </p:extLst>
          </p:nvPr>
        </p:nvGraphicFramePr>
        <p:xfrm>
          <a:off x="7661925" y="143933"/>
          <a:ext cx="2218267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11 - 15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Suffixes: -ly, -ful, -ness,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-less, -able, -ible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755379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beautiful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cheerful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daily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fairness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finally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helpful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illness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kindness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painful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quietly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safely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spotless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suddenly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wireless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worthless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336551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beautiful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cheerful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daily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fairness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finally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helpful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illness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kindness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painful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quietly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safely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spotless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suddenly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wireless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worthless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786175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beautiful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cheerful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daily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fairness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finally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helpful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illness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kindness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painful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quietly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safely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spotless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suddenly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wireless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worthless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562828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beautiful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cheerful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daily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fairness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finally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helpful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illness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kindness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painful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quietly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safely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spotless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suddenly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wireless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worthless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518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948497"/>
              </p:ext>
            </p:extLst>
          </p:nvPr>
        </p:nvGraphicFramePr>
        <p:xfrm>
          <a:off x="169333" y="143933"/>
          <a:ext cx="221826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B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Consonant Patterns: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wr, kn, gn, st, mb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675263" y="143933"/>
          <a:ext cx="221826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11 - 15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Suffixes: -ly, -ful, -ness,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-less, -able, -ible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164260" y="143933"/>
          <a:ext cx="2218267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11 - 15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Suffixes: -ly, -ful, -ness,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-less, -able, -ible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661925" y="143933"/>
          <a:ext cx="2218267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11 - 15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Suffixes: -ly, -ful, -ness,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-less, -able, -ible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667180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climb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crumb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design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gnaw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gnat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knit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knob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knot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know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lamb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thumb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wrench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wrinkle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wrist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written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699222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climb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crumb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design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gnaw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gnat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knit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knob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knot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know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lamb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thumb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wrench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wrinkle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wrist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written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985619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climb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crumb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design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gnaw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gnat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knit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knob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knot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know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lamb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thumb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wrench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wrinkle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wrist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written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056080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climb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crumb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design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gnaw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gnat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knit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knob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knot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know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lamb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thumb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wrench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wrinkle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wrist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written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938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138441"/>
              </p:ext>
            </p:extLst>
          </p:nvPr>
        </p:nvGraphicFramePr>
        <p:xfrm>
          <a:off x="16933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A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Irregular Plurals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89282"/>
              </p:ext>
            </p:extLst>
          </p:nvPr>
        </p:nvGraphicFramePr>
        <p:xfrm>
          <a:off x="267526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A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Irregular Plurals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432830"/>
              </p:ext>
            </p:extLst>
          </p:nvPr>
        </p:nvGraphicFramePr>
        <p:xfrm>
          <a:off x="5164260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Irregular Plurals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015296"/>
              </p:ext>
            </p:extLst>
          </p:nvPr>
        </p:nvGraphicFramePr>
        <p:xfrm>
          <a:off x="7661925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Irregular Plurals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628244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banjos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children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cuffs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elves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feet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geese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halves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heroes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knives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men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mice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scarves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sheep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wolves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women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931252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banjos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children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cuffs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elves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feet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geese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halves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heroes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knives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men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mice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scarves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sheep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wolves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women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29300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banjos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children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cuffs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elves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feet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geese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halves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heroes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knives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men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mice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scarves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sheep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wolves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women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724551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banjos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children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cuffs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elves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feet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geese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halves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heroes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knives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men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mice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scarves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sheep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wolves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women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005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532551"/>
              </p:ext>
            </p:extLst>
          </p:nvPr>
        </p:nvGraphicFramePr>
        <p:xfrm>
          <a:off x="16933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A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R-Controlled Vowels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685411"/>
              </p:ext>
            </p:extLst>
          </p:nvPr>
        </p:nvGraphicFramePr>
        <p:xfrm>
          <a:off x="267526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R-Controlled Vowels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826972"/>
              </p:ext>
            </p:extLst>
          </p:nvPr>
        </p:nvGraphicFramePr>
        <p:xfrm>
          <a:off x="5164260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R-Controlled Vowels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366507"/>
              </p:ext>
            </p:extLst>
          </p:nvPr>
        </p:nvGraphicFramePr>
        <p:xfrm>
          <a:off x="7661925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R-Controlled Vowels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706421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dirty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world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earth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first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word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roar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perfect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nerve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third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thirsty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verb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herself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workout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early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worm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632102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dirty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world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earth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first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word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roar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perfect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nerve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third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thirsty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verb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herself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workout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early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worm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309224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dirty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world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earth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first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word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roar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perfect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nerve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third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thirsty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verb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herself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workout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early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worm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014299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dirty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world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earth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first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word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roar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perfect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nerve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third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thirsty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verb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herself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workout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early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worm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173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532508"/>
              </p:ext>
            </p:extLst>
          </p:nvPr>
        </p:nvGraphicFramePr>
        <p:xfrm>
          <a:off x="169333" y="143933"/>
          <a:ext cx="221826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A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Prefixes: pre-, mid-,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over-, bi-, out-, de-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576058"/>
              </p:ext>
            </p:extLst>
          </p:nvPr>
        </p:nvGraphicFramePr>
        <p:xfrm>
          <a:off x="2675263" y="143933"/>
          <a:ext cx="221826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Prefixes: pre-, mid-,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over-, bi-, out-, de-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052625"/>
              </p:ext>
            </p:extLst>
          </p:nvPr>
        </p:nvGraphicFramePr>
        <p:xfrm>
          <a:off x="5164260" y="143933"/>
          <a:ext cx="2218267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Prefixes: pre-, mid-,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over-, bi-, out-, de-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560464"/>
              </p:ext>
            </p:extLst>
          </p:nvPr>
        </p:nvGraphicFramePr>
        <p:xfrm>
          <a:off x="7661925" y="143933"/>
          <a:ext cx="2218267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Prefixes: pre-, mid-,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over-, bi-, out-, de-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607371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decay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decline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midyear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overflow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outdoors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outgoing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outline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outfield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midnight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overdue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overtime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overgrown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pretest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prepaid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prefix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315210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decay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decline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midyear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overflow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outdoors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outgoing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outline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outfield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midnight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overdue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overtime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overgrown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pretest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prepaid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prefix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22324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decay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decline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midyear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overflow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outdoors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outgoing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outline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outfield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midnight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overdue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overtime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overgrown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pretest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prepaid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prefix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88365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decay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decline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midyear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overflow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outdoors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outgoing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outline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outfield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midnight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overdue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overtime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overgrown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pretest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prepaid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prefix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89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142525"/>
              </p:ext>
            </p:extLst>
          </p:nvPr>
        </p:nvGraphicFramePr>
        <p:xfrm>
          <a:off x="2675263" y="143933"/>
          <a:ext cx="2218267" cy="94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A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 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Plurals: -s, -es, -ies</a:t>
                      </a:r>
                    </a:p>
                    <a:p>
                      <a:pPr algn="ctr"/>
                      <a:endParaRPr lang="en-US" sz="14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889639"/>
              </p:ext>
            </p:extLst>
          </p:nvPr>
        </p:nvGraphicFramePr>
        <p:xfrm>
          <a:off x="5164260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A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 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Plurals: -s, -es, -ies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962344"/>
              </p:ext>
            </p:extLst>
          </p:nvPr>
        </p:nvGraphicFramePr>
        <p:xfrm>
          <a:off x="7661925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A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 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Plurals: -s, -es, -ies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52162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bodies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plants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copies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pockets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families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glasses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lists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inches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parties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pennies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pencils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bunches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crashes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supplies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wishes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682246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bodies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plants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copies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pockets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families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glasses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lists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inches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parties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pennies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pencils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bunches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crashes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supplies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wishes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879352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bodies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plants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copies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pockets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families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glasses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lists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inches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parties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pennies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pencils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bunches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crashes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supplies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wishes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570412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bodies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plants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copies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pockets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families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glasses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lists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inches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parties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pennies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pencils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bunches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crashes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supplies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wishes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8A76627A-0D91-4C06-AD38-232203284B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445520"/>
              </p:ext>
            </p:extLst>
          </p:nvPr>
        </p:nvGraphicFramePr>
        <p:xfrm>
          <a:off x="16933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A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 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Plurals: -s, -es, -ies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858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249344"/>
              </p:ext>
            </p:extLst>
          </p:nvPr>
        </p:nvGraphicFramePr>
        <p:xfrm>
          <a:off x="16933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A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Suffixes: -er, -or, -ess, -ist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227773"/>
              </p:ext>
            </p:extLst>
          </p:nvPr>
        </p:nvGraphicFramePr>
        <p:xfrm>
          <a:off x="267526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Suffixes: -er, -or, -ess, -ist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033709"/>
              </p:ext>
            </p:extLst>
          </p:nvPr>
        </p:nvGraphicFramePr>
        <p:xfrm>
          <a:off x="5164260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Suffixes: -er, -or, -ess, -ist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026358"/>
              </p:ext>
            </p:extLst>
          </p:nvPr>
        </p:nvGraphicFramePr>
        <p:xfrm>
          <a:off x="7661925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Suffixes: -er, -or, -ess, -ist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817702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actress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visitor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conductor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dentist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editor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hostess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swimmer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lioness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organist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seller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shipper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investor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tutor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tourist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artist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354961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actress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visitor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conductor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dentist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editor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hostess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swimmer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lioness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organist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seller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shipper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investor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tutor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tourist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artist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606424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actress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visitor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conductor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dentist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editor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hostess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swimmer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lioness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organist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seller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shipper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investor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tutor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tourist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artist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24451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actress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visitor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conductor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dentist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editor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hostess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swimmer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lioness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organist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seller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shipper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investor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tutor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tourist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artist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008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374081"/>
              </p:ext>
            </p:extLst>
          </p:nvPr>
        </p:nvGraphicFramePr>
        <p:xfrm>
          <a:off x="16933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B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Syllable Patters VCCCV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632100"/>
              </p:ext>
            </p:extLst>
          </p:nvPr>
        </p:nvGraphicFramePr>
        <p:xfrm>
          <a:off x="267526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B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Syllable Patters VCCCV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581799"/>
              </p:ext>
            </p:extLst>
          </p:nvPr>
        </p:nvGraphicFramePr>
        <p:xfrm>
          <a:off x="5164260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B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Syllable Patters VCCCV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076022"/>
              </p:ext>
            </p:extLst>
          </p:nvPr>
        </p:nvGraphicFramePr>
        <p:xfrm>
          <a:off x="7661925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B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Syllable Patters VCCCV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657549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address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pilgrim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complete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control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contrast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explode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district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hundred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inspect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instant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monster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children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substance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sample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surprise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0494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address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pilgrim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complete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control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contrast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explode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district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hundred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inspect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instant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monster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children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substance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sample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surprise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458211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address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pilgrim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complete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control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contrast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explode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district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hundred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inspect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instant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monster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children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substance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sample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surprise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959874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address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pilgrim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complete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control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contrast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explode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district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hundred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inspect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instant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monster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children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substance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sample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surprise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353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42756"/>
              </p:ext>
            </p:extLst>
          </p:nvPr>
        </p:nvGraphicFramePr>
        <p:xfrm>
          <a:off x="16933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B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Syllable Patters CV/VC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760659"/>
              </p:ext>
            </p:extLst>
          </p:nvPr>
        </p:nvGraphicFramePr>
        <p:xfrm>
          <a:off x="267526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B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Syllable Patters CV/VC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219094"/>
              </p:ext>
            </p:extLst>
          </p:nvPr>
        </p:nvGraphicFramePr>
        <p:xfrm>
          <a:off x="5164260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B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Syllable Patters CV/VC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118104"/>
              </p:ext>
            </p:extLst>
          </p:nvPr>
        </p:nvGraphicFramePr>
        <p:xfrm>
          <a:off x="7661925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B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Syllable Patters CV/VC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766621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audio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create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idea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duo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medium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piano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patio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pioneer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rodeo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radio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stadium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studio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trio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video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violin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356879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audio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create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idea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duo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medium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piano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patio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pioneer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rodeo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radio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stadium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studio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trio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video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violin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193151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audio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create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idea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duo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medium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piano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patio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pioneer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rodeo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radio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stadium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studio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trio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video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violin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077475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audio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create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idea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duo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medium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piano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patio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pioneer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rodeo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radio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stadium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studio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trio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video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1500" dirty="0">
                          <a:latin typeface="Century Gothic" panose="020B0502020202020204" pitchFamily="34" charset="0"/>
                        </a:rPr>
                        <a:t>violin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925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787407"/>
              </p:ext>
            </p:extLst>
          </p:nvPr>
        </p:nvGraphicFramePr>
        <p:xfrm>
          <a:off x="16933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B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Homophones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215369"/>
              </p:ext>
            </p:extLst>
          </p:nvPr>
        </p:nvGraphicFramePr>
        <p:xfrm>
          <a:off x="267526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B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Homophones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978866"/>
              </p:ext>
            </p:extLst>
          </p:nvPr>
        </p:nvGraphicFramePr>
        <p:xfrm>
          <a:off x="5164260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B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Homophones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954664"/>
              </p:ext>
            </p:extLst>
          </p:nvPr>
        </p:nvGraphicFramePr>
        <p:xfrm>
          <a:off x="7661925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B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Homophones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514160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bear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knew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right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rode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road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stair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stare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too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two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week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weak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write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147132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bear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knew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right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rode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road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stair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stare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too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two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week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weak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write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444628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bear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knew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right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rode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road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stair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stare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too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two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week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weak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write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904235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bear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knew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right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rode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road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stair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stare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too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two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week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weak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write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116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145233"/>
              </p:ext>
            </p:extLst>
          </p:nvPr>
        </p:nvGraphicFramePr>
        <p:xfrm>
          <a:off x="169333" y="143933"/>
          <a:ext cx="221826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B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Patterns: a, au,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aw, al, augh, ough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140592"/>
              </p:ext>
            </p:extLst>
          </p:nvPr>
        </p:nvGraphicFramePr>
        <p:xfrm>
          <a:off x="2675263" y="143933"/>
          <a:ext cx="221826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Patterns: a, au,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aw, al, augh, ough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591602"/>
              </p:ext>
            </p:extLst>
          </p:nvPr>
        </p:nvGraphicFramePr>
        <p:xfrm>
          <a:off x="5164260" y="143933"/>
          <a:ext cx="2218267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Patterns: a, au,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aw, al, augh, ough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946825"/>
              </p:ext>
            </p:extLst>
          </p:nvPr>
        </p:nvGraphicFramePr>
        <p:xfrm>
          <a:off x="7661925" y="143933"/>
          <a:ext cx="221826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3: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Patterns: a, au,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aw, al, augh, ough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861431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almost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awful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author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brought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bought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daughter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caught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because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sausage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fought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faucet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taught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through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thought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touch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383652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almost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awful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author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brought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bought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daughter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caught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because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sausage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fought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faucet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taught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through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thought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touch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829328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almost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awful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author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brought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bought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daughter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caught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because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sausage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fought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faucet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taught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through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thought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touch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594547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almost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awful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author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brought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bought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daughter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caught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because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sausage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fought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faucet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taught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through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thought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touch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0850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764628"/>
              </p:ext>
            </p:extLst>
          </p:nvPr>
        </p:nvGraphicFramePr>
        <p:xfrm>
          <a:off x="16933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A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 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Patterns: ei, eigh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11250"/>
              </p:ext>
            </p:extLst>
          </p:nvPr>
        </p:nvGraphicFramePr>
        <p:xfrm>
          <a:off x="267526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 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Patterns: ei, eigh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583624"/>
              </p:ext>
            </p:extLst>
          </p:nvPr>
        </p:nvGraphicFramePr>
        <p:xfrm>
          <a:off x="5164260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 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Patterns: ei, eigh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677792"/>
              </p:ext>
            </p:extLst>
          </p:nvPr>
        </p:nvGraphicFramePr>
        <p:xfrm>
          <a:off x="7661925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 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Patterns: ei, eigh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586435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ceiling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deceive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conceited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eighteen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height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freight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either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leisure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protein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neither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neighbor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receive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sleigh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weight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weigh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95686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ceiling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deceive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conceited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eighteen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height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freight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either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leisure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protein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neither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neighbor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receive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sleigh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weight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weigh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688917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ceiling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deceive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conceited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eighteen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height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freight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either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leisure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protein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neither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neighbor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receive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sleigh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weight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weigh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620893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ceiling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deceive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conceited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eighteen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height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freight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either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leisure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protein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neither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neighbor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receive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sleigh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weight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weigh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5236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314514"/>
              </p:ext>
            </p:extLst>
          </p:nvPr>
        </p:nvGraphicFramePr>
        <p:xfrm>
          <a:off x="169333" y="143933"/>
          <a:ext cx="221826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A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Suffixes: -y, -ish,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-hood, -ment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625113"/>
              </p:ext>
            </p:extLst>
          </p:nvPr>
        </p:nvGraphicFramePr>
        <p:xfrm>
          <a:off x="2675263" y="143933"/>
          <a:ext cx="221826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Suffixes: -y, -ish,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-hood, -ment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98144"/>
              </p:ext>
            </p:extLst>
          </p:nvPr>
        </p:nvGraphicFramePr>
        <p:xfrm>
          <a:off x="5164260" y="143933"/>
          <a:ext cx="2218267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Suffixes: -y, -ish,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-hood, -ment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153909"/>
              </p:ext>
            </p:extLst>
          </p:nvPr>
        </p:nvGraphicFramePr>
        <p:xfrm>
          <a:off x="7661925" y="143933"/>
          <a:ext cx="221826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Suffixes: -y, -ish,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-hood, -ment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74406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bumpy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crunchy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childish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childish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foolish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movement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neighborhood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payment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parenthood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rainy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rocky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shipment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sleepy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selfish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treatment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59791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bumpy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crunchy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childish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childish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foolish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movement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neighborhood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payment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parenthood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rainy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rocky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shipment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sleepy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selfish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treatment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510136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bumpy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crunchy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childish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childish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foolish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movement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neighborhood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payment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parenthood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rainy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rocky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shipment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sleepy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selfish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treatment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114674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bumpy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crunchy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childish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childish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foolish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movement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neighborhood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payment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parenthood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rainy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rocky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shipment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sleepy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selfish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treatment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7202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273997"/>
              </p:ext>
            </p:extLst>
          </p:nvPr>
        </p:nvGraphicFramePr>
        <p:xfrm>
          <a:off x="169333" y="143933"/>
          <a:ext cx="221826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A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11 - 15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Digraphs: oo, ew, 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ue, ui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315903"/>
              </p:ext>
            </p:extLst>
          </p:nvPr>
        </p:nvGraphicFramePr>
        <p:xfrm>
          <a:off x="2675263" y="143933"/>
          <a:ext cx="221826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A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11 - 15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Digraphs: oo, ew, 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ue, ui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018060"/>
              </p:ext>
            </p:extLst>
          </p:nvPr>
        </p:nvGraphicFramePr>
        <p:xfrm>
          <a:off x="5164260" y="143933"/>
          <a:ext cx="2218267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A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11 - 15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Digraphs: oo, ew, 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ue, ui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591693"/>
              </p:ext>
            </p:extLst>
          </p:nvPr>
        </p:nvGraphicFramePr>
        <p:xfrm>
          <a:off x="7661925" y="143933"/>
          <a:ext cx="221826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A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11 - 15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Digraphs: oo, ew, 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ue, ui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360824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argue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bruise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broom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balloon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chew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few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goose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glue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fruit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news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rooster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true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suit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Tuesday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school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515988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argue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bruise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broom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balloon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chew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few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goose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glue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fruit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news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rooster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true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suit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Tuesday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school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965859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argue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bruise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broom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balloon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chew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few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goose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glue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fruit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news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rooster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true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suit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Tuesday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school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899891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argue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bruise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broom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balloon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chew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few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goose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glue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fruit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news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rooster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true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suit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Tuesday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school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603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954361"/>
              </p:ext>
            </p:extLst>
          </p:nvPr>
        </p:nvGraphicFramePr>
        <p:xfrm>
          <a:off x="16933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A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Schwa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703898"/>
              </p:ext>
            </p:extLst>
          </p:nvPr>
        </p:nvGraphicFramePr>
        <p:xfrm>
          <a:off x="267526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Schwa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323013"/>
              </p:ext>
            </p:extLst>
          </p:nvPr>
        </p:nvGraphicFramePr>
        <p:xfrm>
          <a:off x="5164260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Schwa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990121"/>
              </p:ext>
            </p:extLst>
          </p:nvPr>
        </p:nvGraphicFramePr>
        <p:xfrm>
          <a:off x="7661925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Schwa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12989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above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another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animal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afraid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circus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family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melon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item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nickel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gallon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open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upon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sugar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travel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paper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437965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above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another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animal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afraid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circus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family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melon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item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nickel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gallon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open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upon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sugar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travel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paper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050482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above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another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animal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afraid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circus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family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melon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item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nickel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gallon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open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upon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sugar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travel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paper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844259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above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another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animal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afraid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circus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family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melon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item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nickel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gallon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open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upon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sugar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travel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paper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3416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701287"/>
              </p:ext>
            </p:extLst>
          </p:nvPr>
        </p:nvGraphicFramePr>
        <p:xfrm>
          <a:off x="16933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B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Schwa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31556"/>
              </p:ext>
            </p:extLst>
          </p:nvPr>
        </p:nvGraphicFramePr>
        <p:xfrm>
          <a:off x="267526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Schwa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766986"/>
              </p:ext>
            </p:extLst>
          </p:nvPr>
        </p:nvGraphicFramePr>
        <p:xfrm>
          <a:off x="5164260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Schwa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576518"/>
              </p:ext>
            </p:extLst>
          </p:nvPr>
        </p:nvGraphicFramePr>
        <p:xfrm>
          <a:off x="7661925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Schwa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668180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again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apron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camel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bubble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banana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celebrate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officer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freedom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money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enemy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pleasant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problem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support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second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puddle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712577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again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apron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camel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bubble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banana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celebrate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officer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freedom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money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enemy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pleasant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problem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support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second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puddle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136871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again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apron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camel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bubble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banana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celebrate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officer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freedom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money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enemy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pleasant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problem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support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second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puddle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445547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again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apron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camel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bubble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banana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celebrate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officer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freedom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money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enemy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pleasant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problem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support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second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puddle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979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9289"/>
              </p:ext>
            </p:extLst>
          </p:nvPr>
        </p:nvGraphicFramePr>
        <p:xfrm>
          <a:off x="16933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A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Base Words &amp; Endings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351118"/>
              </p:ext>
            </p:extLst>
          </p:nvPr>
        </p:nvGraphicFramePr>
        <p:xfrm>
          <a:off x="267526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A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Base Words &amp; Endings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574070"/>
              </p:ext>
            </p:extLst>
          </p:nvPr>
        </p:nvGraphicFramePr>
        <p:xfrm>
          <a:off x="5164260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A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Base Words &amp; Endings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339268"/>
              </p:ext>
            </p:extLst>
          </p:nvPr>
        </p:nvGraphicFramePr>
        <p:xfrm>
          <a:off x="7661925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A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Base Words &amp; Endings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761712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angrier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baking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using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easiest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swimming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funniest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getting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scarier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jolliest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shopped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sillier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strangest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emptied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changed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worried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715685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angrier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baking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using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easiest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swimming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funniest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getting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scarier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jolliest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shopped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sillier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strangest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emptied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changed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worried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395747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angrier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baking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using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easiest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swimming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funniest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getting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scarier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jolliest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shopped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sillier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strangest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emptied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changed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worried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203564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angrier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baking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using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easiest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swimming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funniest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getting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scarier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jolliest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shopped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sillier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strangest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emptied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changed </a:t>
                      </a:r>
                    </a:p>
                    <a:p>
                      <a:pPr marL="457200" indent="-4572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worried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0323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111586"/>
              </p:ext>
            </p:extLst>
          </p:nvPr>
        </p:nvGraphicFramePr>
        <p:xfrm>
          <a:off x="16933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B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6 - 10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Final Syllables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697541"/>
              </p:ext>
            </p:extLst>
          </p:nvPr>
        </p:nvGraphicFramePr>
        <p:xfrm>
          <a:off x="267526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6 - 10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Final Syllables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906341"/>
              </p:ext>
            </p:extLst>
          </p:nvPr>
        </p:nvGraphicFramePr>
        <p:xfrm>
          <a:off x="5164260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6 - 10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Final Syllables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879225"/>
              </p:ext>
            </p:extLst>
          </p:nvPr>
        </p:nvGraphicFramePr>
        <p:xfrm>
          <a:off x="7661925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6 - 10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Final Syllables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396881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action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feature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collision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creature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culture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mansion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division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celebrations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fiction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furniture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direction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question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sculpture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vision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vacation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042867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action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feature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collision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creature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culture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mansion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division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celebrations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fiction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furniture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direction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question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sculpture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vision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vacation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341976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action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feature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collision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creature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culture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mansion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division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celebrations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fiction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furniture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direction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question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sculpture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vision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vacation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362927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action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feature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collision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creature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culture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mansion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division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celebrations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fiction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furniture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direction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question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sculpture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vision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vacation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0337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002453"/>
              </p:ext>
            </p:extLst>
          </p:nvPr>
        </p:nvGraphicFramePr>
        <p:xfrm>
          <a:off x="16933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B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Prefixes: im-, in-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104887"/>
              </p:ext>
            </p:extLst>
          </p:nvPr>
        </p:nvGraphicFramePr>
        <p:xfrm>
          <a:off x="267526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B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Prefixes: im-, in-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214409"/>
              </p:ext>
            </p:extLst>
          </p:nvPr>
        </p:nvGraphicFramePr>
        <p:xfrm>
          <a:off x="5164260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Prefixes: im-, in-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419210"/>
              </p:ext>
            </p:extLst>
          </p:nvPr>
        </p:nvGraphicFramePr>
        <p:xfrm>
          <a:off x="7661925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Prefixes: im-, in-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416413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imbalanced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indirect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impossible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immature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inactive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impolite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impatient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improper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incomplete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informal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invisible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imperfect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insecure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incorrect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immovable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553862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imbalanced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indirect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impossible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immature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inactive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impolite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impatient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improper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incomplete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informal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invisible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imperfect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insecure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incorrect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immovable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048005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imbalanced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indirect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impossible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immature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inactive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impolite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impatient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improper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incomplete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informal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invisible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imperfect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insecure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incorrect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immovable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527838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imbalanced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indirect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impossible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immature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inactive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impolite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impatient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improper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incomplete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informal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invisible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imperfect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insecure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incorrect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immovable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691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754535"/>
              </p:ext>
            </p:extLst>
          </p:nvPr>
        </p:nvGraphicFramePr>
        <p:xfrm>
          <a:off x="16933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B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Related Words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70509"/>
              </p:ext>
            </p:extLst>
          </p:nvPr>
        </p:nvGraphicFramePr>
        <p:xfrm>
          <a:off x="267526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Related Words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593075"/>
              </p:ext>
            </p:extLst>
          </p:nvPr>
        </p:nvGraphicFramePr>
        <p:xfrm>
          <a:off x="5164260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Related Words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0348"/>
              </p:ext>
            </p:extLst>
          </p:nvPr>
        </p:nvGraphicFramePr>
        <p:xfrm>
          <a:off x="7661925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4: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Related Words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337673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able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ability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clothes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cloth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sign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dealt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mean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nature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please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natural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meant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pleasant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deal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signature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signal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140824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able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ability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clothes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cloth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sign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dealt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mean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nature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please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natural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meant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pleasant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deal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signature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signal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79976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able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ability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clothes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cloth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sign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dealt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mean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nature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please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natural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meant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pleasant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deal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signature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signal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123730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able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ability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clothes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cloth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sign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dealt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mean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nature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please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natural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meant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pleasant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deal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signature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signal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318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112601"/>
              </p:ext>
            </p:extLst>
          </p:nvPr>
        </p:nvGraphicFramePr>
        <p:xfrm>
          <a:off x="169333" y="143933"/>
          <a:ext cx="2218267" cy="702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A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Digraphs: ee, ea, 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ai, ay, oa, ow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972401"/>
              </p:ext>
            </p:extLst>
          </p:nvPr>
        </p:nvGraphicFramePr>
        <p:xfrm>
          <a:off x="2675263" y="143933"/>
          <a:ext cx="2218267" cy="702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A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Digraphs: ee, ea, 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ai, ay, oa, ow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916689"/>
              </p:ext>
            </p:extLst>
          </p:nvPr>
        </p:nvGraphicFramePr>
        <p:xfrm>
          <a:off x="5164260" y="143933"/>
          <a:ext cx="2218267" cy="97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A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Digraphs: ee, ea, 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ai, ay, oa, ow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58662"/>
              </p:ext>
            </p:extLst>
          </p:nvPr>
        </p:nvGraphicFramePr>
        <p:xfrm>
          <a:off x="7661925" y="143933"/>
          <a:ext cx="2218267" cy="97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A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Digraphs: ee, ea, 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ai, ay, oa, ow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719050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agree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peach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cheese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grain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thrown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display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dream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float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clean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braid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shadow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Sunday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teeth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coach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window 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328748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agree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peach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cheese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grain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thrown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display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dream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float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clean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braid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shadow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Sunday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teeth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coach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window 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270504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agree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peach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cheese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grain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thrown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display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dream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float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clean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braid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shadow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Sunday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teeth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coach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window 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34661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agree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peach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cheese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grain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thrown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display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dream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float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clean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braid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shadow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Sunday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teeth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coach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window 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850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062939"/>
              </p:ext>
            </p:extLst>
          </p:nvPr>
        </p:nvGraphicFramePr>
        <p:xfrm>
          <a:off x="169333" y="143933"/>
          <a:ext cx="221826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B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Digraphs: ee, ea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ai, ay, oa, ow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126150"/>
              </p:ext>
            </p:extLst>
          </p:nvPr>
        </p:nvGraphicFramePr>
        <p:xfrm>
          <a:off x="2675263" y="143933"/>
          <a:ext cx="221826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B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Digraphs: ee, ea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ai, ay, oa, ow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007367"/>
              </p:ext>
            </p:extLst>
          </p:nvPr>
        </p:nvGraphicFramePr>
        <p:xfrm>
          <a:off x="5164260" y="143933"/>
          <a:ext cx="2218267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B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Digraphs: ee, ea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ai, ay, oa, ow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870519"/>
              </p:ext>
            </p:extLst>
          </p:nvPr>
        </p:nvGraphicFramePr>
        <p:xfrm>
          <a:off x="7661925" y="143933"/>
          <a:ext cx="2218267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B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Digraphs: ee, ea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ai, ay, oa, ow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255605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below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rain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chain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wheel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follow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maybe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paid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treat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between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road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stain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today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plea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coast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yellow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683240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below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rain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chain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wheel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follow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maybe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paid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treat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between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road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stain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today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plea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coast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yellow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219810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below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rain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chain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wheel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follow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maybe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paid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treat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between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road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stain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today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plea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coast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yellow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902116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below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rain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chain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wheel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follow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maybe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paid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treat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between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road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stain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today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plea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coast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yellow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709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799568"/>
              </p:ext>
            </p:extLst>
          </p:nvPr>
        </p:nvGraphicFramePr>
        <p:xfrm>
          <a:off x="169333" y="143933"/>
          <a:ext cx="221826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B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Diphthongs: 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ou, ow, oi, oy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304201"/>
              </p:ext>
            </p:extLst>
          </p:nvPr>
        </p:nvGraphicFramePr>
        <p:xfrm>
          <a:off x="2675263" y="143933"/>
          <a:ext cx="2218267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B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Diphthongs: 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ou, ow, oi, oy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95639"/>
              </p:ext>
            </p:extLst>
          </p:nvPr>
        </p:nvGraphicFramePr>
        <p:xfrm>
          <a:off x="5164260" y="143933"/>
          <a:ext cx="2218267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B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Diphthongs: 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ou, ow, oi, oy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095723"/>
              </p:ext>
            </p:extLst>
          </p:nvPr>
        </p:nvGraphicFramePr>
        <p:xfrm>
          <a:off x="7661925" y="143933"/>
          <a:ext cx="2218267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B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6 – 10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Vowel Diphthongs: 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ou, ow, oi, oy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170489"/>
              </p:ext>
            </p:extLst>
          </p:nvPr>
        </p:nvGraphicFramePr>
        <p:xfrm>
          <a:off x="291513" y="2209551"/>
          <a:ext cx="1987560" cy="5539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avoid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thousand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choice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employ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voyage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shower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poison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point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proud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prowl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royal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mount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bounce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voice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house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  <a:p>
                      <a:pPr marL="342900" indent="-342900" algn="ctr">
                        <a:buAutoNum type="arabicPeriod"/>
                      </a:pPr>
                      <a:endParaRPr lang="en-US" sz="20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467325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avoid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thousand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choice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employ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voyage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shower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poison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point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proud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prowl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royal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mount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bounce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voice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house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263211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avoid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thousand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choice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employ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voyage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shower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poison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point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proud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prowl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royal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mount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bounce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voice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house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48943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avoid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thousand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choice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employ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voyage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shower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poison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point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proud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prowl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royal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mount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bounce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voice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house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259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290889"/>
              </p:ext>
            </p:extLst>
          </p:nvPr>
        </p:nvGraphicFramePr>
        <p:xfrm>
          <a:off x="169333" y="143933"/>
          <a:ext cx="2218267" cy="702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B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 </a:t>
                      </a:r>
                    </a:p>
                    <a:p>
                      <a:pPr algn="ctr"/>
                      <a:r>
                        <a:rPr lang="en-US" sz="11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Syllable Patterns: V/CV, VC/C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45342"/>
              </p:ext>
            </p:extLst>
          </p:nvPr>
        </p:nvGraphicFramePr>
        <p:xfrm>
          <a:off x="2675263" y="143933"/>
          <a:ext cx="2218267" cy="702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 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Syllable Patterns: V/CV, VC/C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974375"/>
              </p:ext>
            </p:extLst>
          </p:nvPr>
        </p:nvGraphicFramePr>
        <p:xfrm>
          <a:off x="5155995" y="183768"/>
          <a:ext cx="2218267" cy="868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 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Syllable Patterns: V/CV, VC/C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457530"/>
              </p:ext>
            </p:extLst>
          </p:nvPr>
        </p:nvGraphicFramePr>
        <p:xfrm>
          <a:off x="7661925" y="183768"/>
          <a:ext cx="2218267" cy="868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B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11 – 15 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Syllable Patterns: V/CV, VC/C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282161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camel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robot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finish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focus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female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pupil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music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rapid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lemon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pilot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even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wagon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silent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tulip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salad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830338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camel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robot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finish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focus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female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pupil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music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rapid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lemon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pilot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even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wagon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silent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tulip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salad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066129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camel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robot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finish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focus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female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pupil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music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rapid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lemon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pilot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even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wagon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silent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tulip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salad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288927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camel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robot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finish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focus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female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pupil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music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rapid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lemon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pilot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even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wagon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silent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tulip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salad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517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082442"/>
              </p:ext>
            </p:extLst>
          </p:nvPr>
        </p:nvGraphicFramePr>
        <p:xfrm>
          <a:off x="16933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B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Final Syllable: - 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050897"/>
              </p:ext>
            </p:extLst>
          </p:nvPr>
        </p:nvGraphicFramePr>
        <p:xfrm>
          <a:off x="267526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B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Final Syllable: - 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38381"/>
              </p:ext>
            </p:extLst>
          </p:nvPr>
        </p:nvGraphicFramePr>
        <p:xfrm>
          <a:off x="5164260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B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Final Syllable: - le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471454"/>
              </p:ext>
            </p:extLst>
          </p:nvPr>
        </p:nvGraphicFramePr>
        <p:xfrm>
          <a:off x="7661925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1: Module B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16 – 18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Final Syllable: - le</a:t>
                      </a: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971649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gentle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handle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giggle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juggle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little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middle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noodle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people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pickle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poodle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riddle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saddle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simple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table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uncle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771297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gentle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handle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giggle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juggle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little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middle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noodle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people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pickle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poodle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riddle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saddle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simple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table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uncle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385594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gentle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handle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giggle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juggle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little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middle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noodle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people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pickle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poodle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riddle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saddle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simple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table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uncle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761262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gentle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handle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giggle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juggle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little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middle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noodle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people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pickle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poodle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riddle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saddle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simple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table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uncle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739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7992" cy="7772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078293"/>
              </p:ext>
            </p:extLst>
          </p:nvPr>
        </p:nvGraphicFramePr>
        <p:xfrm>
          <a:off x="16933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A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Compound Words</a:t>
                      </a:r>
                      <a:endParaRPr lang="en-US" sz="18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212031"/>
              </p:ext>
            </p:extLst>
          </p:nvPr>
        </p:nvGraphicFramePr>
        <p:xfrm>
          <a:off x="2675263" y="143933"/>
          <a:ext cx="221826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Compound Words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075693"/>
              </p:ext>
            </p:extLst>
          </p:nvPr>
        </p:nvGraphicFramePr>
        <p:xfrm>
          <a:off x="5164260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Compound Words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341674"/>
              </p:ext>
            </p:extLst>
          </p:nvPr>
        </p:nvGraphicFramePr>
        <p:xfrm>
          <a:off x="7661925" y="143933"/>
          <a:ext cx="221826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34">
                <a:tc>
                  <a:txBody>
                    <a:bodyPr/>
                    <a:lstStyle/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Unit 2: Module A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Lessons 1 – 5</a:t>
                      </a:r>
                    </a:p>
                    <a:p>
                      <a:pPr marL="0" marR="0" lvl="0" indent="0" algn="ctr" defTabSz="10058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G180Days Medium" charset="0"/>
                          <a:cs typeface="AG180Days Medium" charset="0"/>
                        </a:rPr>
                        <a:t>Compound Words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482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219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434568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08292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929576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5803300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428939" y="1363133"/>
          <a:ext cx="136821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8302663" y="1711475"/>
          <a:ext cx="149448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G180Days Medium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260071"/>
              </p:ext>
            </p:extLst>
          </p:nvPr>
        </p:nvGraphicFramePr>
        <p:xfrm>
          <a:off x="291513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blueberry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butterflies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campground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football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haircut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handshake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lawnmower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popcorn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railroad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sandbox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scarecrow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snowstorm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sunglasses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southwest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500" dirty="0">
                          <a:latin typeface="Century Gothic" panose="020B0502020202020204" pitchFamily="34" charset="0"/>
                        </a:rPr>
                        <a:t>toothbrush</a:t>
                      </a:r>
                      <a:endParaRPr lang="en-US" sz="1500" dirty="0"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263971"/>
              </p:ext>
            </p:extLst>
          </p:nvPr>
        </p:nvGraphicFramePr>
        <p:xfrm>
          <a:off x="2790616" y="2209551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blueberry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butterflies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campground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football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haircut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handshake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lawnmower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popcorn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railroad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sandbox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scarecrow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snowstorm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sunglasses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southwest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toothbrush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707287"/>
              </p:ext>
            </p:extLst>
          </p:nvPr>
        </p:nvGraphicFramePr>
        <p:xfrm>
          <a:off x="5279613" y="2209550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blueberry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butterflies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campground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football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haircut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handshake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lawnmower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popcorn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railroad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sandbox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scarecrow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snowstorm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sunglasses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southwest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toothbrush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285245"/>
              </p:ext>
            </p:extLst>
          </p:nvPr>
        </p:nvGraphicFramePr>
        <p:xfrm>
          <a:off x="7778716" y="2209549"/>
          <a:ext cx="1987560" cy="5278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643">
                <a:tc>
                  <a:txBody>
                    <a:bodyPr/>
                    <a:lstStyle/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blueberry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butterflies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campground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football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haircut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handshake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lawnmower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popcorn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railroad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sandbox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scarecrow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snowstorm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sunglasses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southwest </a:t>
                      </a:r>
                    </a:p>
                    <a:p>
                      <a:pPr marL="342900" marR="0" lvl="0" indent="-342900" algn="l" defTabSz="100582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toothbrush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G180Days Medium" charset="0"/>
                        <a:cs typeface="AG180Days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565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94D2EBCD-89A3-BF40-B362-66F18C4A7F26}" vid="{E239923C-D199-C549-9DD2-42A062DD67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Landscape 11x8.5 Size</Template>
  <TotalTime>97056</TotalTime>
  <Words>4005</Words>
  <Application>Microsoft Office PowerPoint</Application>
  <PresentationFormat>Custom</PresentationFormat>
  <Paragraphs>2348</Paragraphs>
  <Slides>32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AG180Days Medium</vt:lpstr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Ferre</dc:creator>
  <cp:lastModifiedBy>Erin Myers</cp:lastModifiedBy>
  <cp:revision>82</cp:revision>
  <cp:lastPrinted>2023-02-02T14:22:50Z</cp:lastPrinted>
  <dcterms:created xsi:type="dcterms:W3CDTF">2017-03-14T03:16:42Z</dcterms:created>
  <dcterms:modified xsi:type="dcterms:W3CDTF">2023-02-06T18:57:08Z</dcterms:modified>
</cp:coreProperties>
</file>